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5"/>
  </p:notesMasterIdLst>
  <p:sldIdLst>
    <p:sldId id="256" r:id="rId2"/>
    <p:sldId id="288" r:id="rId3"/>
    <p:sldId id="285" r:id="rId4"/>
    <p:sldId id="257" r:id="rId5"/>
    <p:sldId id="286" r:id="rId6"/>
    <p:sldId id="289" r:id="rId7"/>
    <p:sldId id="258" r:id="rId8"/>
    <p:sldId id="291" r:id="rId9"/>
    <p:sldId id="290" r:id="rId10"/>
    <p:sldId id="292" r:id="rId11"/>
    <p:sldId id="259" r:id="rId12"/>
    <p:sldId id="260" r:id="rId13"/>
    <p:sldId id="262" r:id="rId14"/>
    <p:sldId id="265" r:id="rId15"/>
    <p:sldId id="268" r:id="rId16"/>
    <p:sldId id="269" r:id="rId17"/>
    <p:sldId id="267" r:id="rId18"/>
    <p:sldId id="270" r:id="rId19"/>
    <p:sldId id="271" r:id="rId20"/>
    <p:sldId id="272" r:id="rId21"/>
    <p:sldId id="273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66" r:id="rId33"/>
    <p:sldId id="287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B9AD105-6D25-47C1-94FC-34D18D2E1EC7}">
          <p14:sldIdLst>
            <p14:sldId id="256"/>
            <p14:sldId id="288"/>
            <p14:sldId id="285"/>
            <p14:sldId id="257"/>
            <p14:sldId id="286"/>
            <p14:sldId id="289"/>
            <p14:sldId id="258"/>
            <p14:sldId id="291"/>
            <p14:sldId id="290"/>
            <p14:sldId id="292"/>
            <p14:sldId id="259"/>
            <p14:sldId id="260"/>
            <p14:sldId id="262"/>
            <p14:sldId id="265"/>
          </p14:sldIdLst>
        </p14:section>
        <p14:section name="Stan Bice" id="{32EC8505-4D85-4617-9745-63C8783D6DF4}">
          <p14:sldIdLst>
            <p14:sldId id="268"/>
            <p14:sldId id="269"/>
            <p14:sldId id="267"/>
            <p14:sldId id="270"/>
            <p14:sldId id="271"/>
            <p14:sldId id="272"/>
            <p14:sldId id="273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</p14:sldIdLst>
        </p14:section>
        <p14:section name="Untitled Section" id="{74D4A853-5F47-44AC-81E1-EED182D0E225}">
          <p14:sldIdLst>
            <p14:sldId id="266"/>
            <p14:sldId id="28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t Burleigh" initials="MB" lastIdx="1" clrIdx="0">
    <p:extLst>
      <p:ext uri="{19B8F6BF-5375-455C-9EA6-DF929625EA0E}">
        <p15:presenceInfo xmlns:p15="http://schemas.microsoft.com/office/powerpoint/2012/main" userId="S-1-5-21-1643001815-3224220958-2032846196-5478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963" autoAdjust="0"/>
    <p:restoredTop sz="88868" autoAdjust="0"/>
  </p:normalViewPr>
  <p:slideViewPr>
    <p:cSldViewPr snapToGrid="0">
      <p:cViewPr varScale="1">
        <p:scale>
          <a:sx n="89" d="100"/>
          <a:sy n="89" d="100"/>
        </p:scale>
        <p:origin x="84" y="162"/>
      </p:cViewPr>
      <p:guideLst/>
    </p:cSldViewPr>
  </p:slideViewPr>
  <p:outlineViewPr>
    <p:cViewPr>
      <p:scale>
        <a:sx n="33" d="100"/>
        <a:sy n="33" d="100"/>
      </p:scale>
      <p:origin x="0" y="-8772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2" d="100"/>
          <a:sy n="72" d="100"/>
        </p:scale>
        <p:origin x="2724" y="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3C1F06-0600-4E8A-818C-2238029C5D15}" type="datetimeFigureOut">
              <a:rPr lang="en-US" smtClean="0"/>
              <a:t>2016/05/23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BB6CF4-F502-448F-A058-48052DD42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867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https://channel9.msdn.com/Events/Build/2016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198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Azure</a:t>
            </a:r>
            <a:r>
              <a:rPr lang="en-US" baseline="0" dirty="0" smtClean="0"/>
              <a:t> functions: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first 1 million requests free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first 400k GB/Sec free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https://azure.microsoft.com/en-us/documentation/services/functions/</a:t>
            </a:r>
          </a:p>
          <a:p>
            <a:pPr marL="171450" indent="-171450">
              <a:buFontTx/>
              <a:buChar char="-"/>
            </a:pPr>
            <a:endParaRPr lang="en-US" dirty="0" smtClean="0"/>
          </a:p>
          <a:p>
            <a:pPr marL="0" indent="0">
              <a:buFontTx/>
              <a:buNone/>
            </a:pPr>
            <a:r>
              <a:rPr lang="en-US" dirty="0" smtClean="0"/>
              <a:t>Service Fabric </a:t>
            </a:r>
            <a:r>
              <a:rPr lang="en-US" dirty="0" smtClean="0">
                <a:sym typeface="Wingdings" panose="05000000000000000000" pitchFamily="2" charset="2"/>
              </a:rPr>
              <a:t> Age of Ascent demo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242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https://dev.office.com/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998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https://channel9.msdn.com/Events/Build/2016/KEY02#time=18m32s (</a:t>
            </a:r>
            <a:r>
              <a:rPr lang="en-US" dirty="0" err="1" smtClean="0"/>
              <a:t>ScottGu</a:t>
            </a:r>
            <a:r>
              <a:rPr lang="en-US" dirty="0" smtClean="0"/>
              <a:t> keynote</a:t>
            </a:r>
            <a:r>
              <a:rPr lang="en-US" baseline="0" dirty="0" smtClean="0"/>
              <a:t> announcement)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2521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https://www.dotnetfoundation.org/blog/welcoming-xamarin-to-the-net-foundation</a:t>
            </a:r>
          </a:p>
          <a:p>
            <a:r>
              <a:rPr lang="en-US" dirty="0" smtClean="0"/>
              <a:t>http://open.xamarin.com/</a:t>
            </a:r>
          </a:p>
          <a:p>
            <a:r>
              <a:rPr lang="en-US" dirty="0" smtClean="0"/>
              <a:t>http://forums.dotnetfoundation.org/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74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369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https://dotnet.github.io/</a:t>
            </a:r>
          </a:p>
          <a:p>
            <a:endParaRPr lang="en-US" dirty="0" smtClean="0"/>
          </a:p>
          <a:p>
            <a:r>
              <a:rPr lang="en-US" dirty="0" smtClean="0"/>
              <a:t>https://cloudplatform.googleblog.com/2016/05/how-to-get-your-ASP-NET-app-up-on-Google-Cloud-the-easy-way.html</a:t>
            </a:r>
          </a:p>
          <a:p>
            <a:r>
              <a:rPr lang="en-US" dirty="0" smtClean="0"/>
              <a:t>https://blogs.aws.amazon.com/net/post/TxSBK1AHRGLHVC/Exploring-ASP-NET-Core-Part-1-Deploying-from-GitHub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9817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https://dotnet.github.io/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1533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&lt;%= [html encode</a:t>
            </a:r>
            <a:r>
              <a:rPr lang="en-US" baseline="0" dirty="0" smtClean="0"/>
              <a:t> some code output</a:t>
            </a:r>
            <a:r>
              <a:rPr lang="en-US" dirty="0" smtClean="0"/>
              <a:t> here] %&gt; </a:t>
            </a:r>
            <a:r>
              <a:rPr lang="en-US" dirty="0" smtClean="0">
                <a:sym typeface="Wingdings" panose="05000000000000000000" pitchFamily="2" charset="2"/>
              </a:rPr>
              <a:t> &lt;%: [code something here] %&gt;  @</a:t>
            </a:r>
            <a:r>
              <a:rPr lang="en-US" baseline="0" dirty="0" smtClean="0">
                <a:sym typeface="Wingdings" panose="05000000000000000000" pitchFamily="2" charset="2"/>
              </a:rPr>
              <a:t> [code something here]  asp-for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4350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https://channel9.msdn.com/Events/Build/2016/KEY01#time=1h54m02s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www.botframework.com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http://docs.botframework.com/connector/tools/bot-framework-emulator/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https://www.microsoft.com/cognitive-services/en-us/language-understanding-intelligent-service-luis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6941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https://developers.facebook.com/blog/post/2016/04/12/bots-for-messenger/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349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0">
                      <a:schemeClr val="tx1"/>
                    </a:gs>
                    <a:gs pos="68000">
                      <a:srgbClr val="F1F1F1"/>
                    </a:gs>
                    <a:gs pos="100000">
                      <a:schemeClr val="bg1">
                        <a:lumMod val="11000"/>
                        <a:lumOff val="89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defRPr>
            </a:lvl1pPr>
          </a:lstStyle>
          <a:p>
            <a:pPr lvl="0" algn="r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</a:lstStyle>
          <a:p>
            <a:pPr marL="0" lvl="0" indent="0" algn="r">
              <a:buNone/>
            </a:pPr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32000"/>
                        <a:lumOff val="68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bout.me/matthew.burleigh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cognitive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develop/iot/starter-kits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graph.microsoft.io/en-us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channel9.msdn.com/Events/Build/2016/T685" TargetMode="External"/><Relationship Id="rId2" Type="http://schemas.openxmlformats.org/officeDocument/2006/relationships/hyperlink" Target="https://channel9.msdn.com/Events/Build/2016/B804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hannel9.msdn.com/Events/Build/2016/P434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hyperlink" Target="https://app.powerbi.com/visuals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PowerBI-visuals/" TargetMode="External"/><Relationship Id="rId2" Type="http://schemas.openxmlformats.org/officeDocument/2006/relationships/hyperlink" Target="https://powerbi.microsoft.com/custom-visual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channel9.msdn.com/Events/Build/2016/P468" TargetMode="External"/><Relationship Id="rId2" Type="http://schemas.openxmlformats.org/officeDocument/2006/relationships/hyperlink" Target="https://channel9.msdn.com/Events/Build/2016/B840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channel9.msdn.com/Events/Build/2016/B867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://bit.ly/baltomsdn201605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xamarin.com/guides/cross-platform/workbooks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xamarin.com/guides/cross-platform/inspector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sualstudio.com/downloads/visual-studio-next-downloads-v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ot.net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Microsoft //build/ 2016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March 30 – April 1, 2016, San Francisco, CA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2533" y="440266"/>
            <a:ext cx="36211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Matthew Burleigh</a:t>
            </a:r>
          </a:p>
          <a:p>
            <a:r>
              <a:rPr lang="en-US" dirty="0" smtClean="0"/>
              <a:t>Senior Developer, Pandora </a:t>
            </a:r>
            <a:r>
              <a:rPr lang="en-US" dirty="0" smtClean="0"/>
              <a:t>Jewelry</a:t>
            </a:r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about.me/matthew.burleigh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98690" y="601630"/>
            <a:ext cx="2966217" cy="2966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30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Cortana Intelligence Suite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53982"/>
            <a:ext cx="10233800" cy="5144067"/>
          </a:xfrm>
        </p:spPr>
        <p:txBody>
          <a:bodyPr>
            <a:normAutofit/>
          </a:bodyPr>
          <a:lstStyle/>
          <a:p>
            <a:r>
              <a:rPr lang="en-US" dirty="0" smtClean="0"/>
              <a:t>Bot Framework</a:t>
            </a:r>
          </a:p>
          <a:p>
            <a:pPr lvl="1"/>
            <a:r>
              <a:rPr lang="en-US" dirty="0" smtClean="0"/>
              <a:t>Add capability to any “conversational canvas”</a:t>
            </a:r>
          </a:p>
          <a:p>
            <a:pPr lvl="1"/>
            <a:r>
              <a:rPr lang="en-US" dirty="0" smtClean="0"/>
              <a:t>Bot Connector</a:t>
            </a:r>
          </a:p>
          <a:p>
            <a:pPr lvl="1"/>
            <a:r>
              <a:rPr lang="en-US" dirty="0" smtClean="0"/>
              <a:t>Bot Builder SDK</a:t>
            </a:r>
          </a:p>
          <a:p>
            <a:pPr lvl="1"/>
            <a:r>
              <a:rPr lang="en-US" dirty="0" smtClean="0"/>
              <a:t>Bot Emulator</a:t>
            </a:r>
          </a:p>
          <a:p>
            <a:r>
              <a:rPr lang="en-US" dirty="0"/>
              <a:t>Cognitive Services (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www.microsoft.com/cognitive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22 APIs available (Vision, Speech, Language, Knowledge, Search)</a:t>
            </a:r>
            <a:endParaRPr lang="en-US" dirty="0"/>
          </a:p>
          <a:p>
            <a:r>
              <a:rPr lang="en-US" dirty="0" smtClean="0"/>
              <a:t>Machine Learning</a:t>
            </a:r>
          </a:p>
          <a:p>
            <a:pPr lvl="1"/>
            <a:r>
              <a:rPr lang="en-US" dirty="0" smtClean="0"/>
              <a:t>LUIS (Language Understanding Intelligent Service)</a:t>
            </a:r>
          </a:p>
          <a:p>
            <a:pPr lvl="2"/>
            <a:r>
              <a:rPr lang="en-US" dirty="0" smtClean="0"/>
              <a:t>Utterance </a:t>
            </a:r>
            <a:r>
              <a:rPr lang="en-US" dirty="0" smtClean="0">
                <a:sym typeface="Wingdings" panose="05000000000000000000" pitchFamily="2" charset="2"/>
              </a:rPr>
              <a:t> Intent (confidence interval)</a:t>
            </a:r>
            <a:endParaRPr lang="en-US" dirty="0"/>
          </a:p>
          <a:p>
            <a:pPr lvl="1"/>
            <a:r>
              <a:rPr lang="en-US" dirty="0" smtClean="0"/>
              <a:t>CRIS (Custom Recognition Intelligent Service)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153536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8992"/>
            <a:ext cx="10515600" cy="1325563"/>
          </a:xfrm>
        </p:spPr>
        <p:txBody>
          <a:bodyPr/>
          <a:lstStyle/>
          <a:p>
            <a:r>
              <a:rPr lang="en-US" dirty="0" smtClean="0"/>
              <a:t>Bots all the Things!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58762"/>
            <a:ext cx="10233800" cy="513397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Bot as assistant</a:t>
            </a:r>
          </a:p>
          <a:p>
            <a:pPr lvl="1"/>
            <a:r>
              <a:rPr lang="en-US" dirty="0" smtClean="0"/>
              <a:t>Cortana Developer Preview (</a:t>
            </a:r>
            <a:r>
              <a:rPr lang="en-US" dirty="0" err="1" smtClean="0"/>
              <a:t>Glympse</a:t>
            </a:r>
            <a:r>
              <a:rPr lang="en-US" dirty="0" smtClean="0"/>
              <a:t> &amp; </a:t>
            </a:r>
            <a:r>
              <a:rPr lang="en-US" dirty="0" err="1" smtClean="0"/>
              <a:t>JustEat</a:t>
            </a:r>
            <a:r>
              <a:rPr lang="en-US" dirty="0" smtClean="0"/>
              <a:t> integrations)</a:t>
            </a:r>
          </a:p>
          <a:p>
            <a:r>
              <a:rPr lang="en-US" dirty="0" smtClean="0"/>
              <a:t>Conversation as a Platform (</a:t>
            </a:r>
            <a:r>
              <a:rPr lang="en-US" dirty="0" err="1" smtClean="0"/>
              <a:t>CaaP</a:t>
            </a:r>
            <a:r>
              <a:rPr lang="en-US" dirty="0" smtClean="0"/>
              <a:t>)</a:t>
            </a:r>
            <a:endParaRPr lang="en-US" dirty="0" smtClean="0"/>
          </a:p>
          <a:p>
            <a:pPr lvl="1"/>
            <a:r>
              <a:rPr lang="en-US" dirty="0"/>
              <a:t>Bots cover the “long tail”</a:t>
            </a:r>
          </a:p>
          <a:p>
            <a:pPr lvl="1"/>
            <a:r>
              <a:rPr lang="en-US" dirty="0" smtClean="0"/>
              <a:t>Human language </a:t>
            </a:r>
            <a:r>
              <a:rPr lang="en-US" dirty="0"/>
              <a:t>as </a:t>
            </a:r>
            <a:r>
              <a:rPr lang="en-US" dirty="0" smtClean="0"/>
              <a:t>extensible UI</a:t>
            </a:r>
            <a:endParaRPr lang="en-US" dirty="0"/>
          </a:p>
          <a:p>
            <a:pPr lvl="1"/>
            <a:r>
              <a:rPr lang="en-US" dirty="0" smtClean="0"/>
              <a:t>Ubiquitous</a:t>
            </a:r>
          </a:p>
          <a:p>
            <a:pPr lvl="1"/>
            <a:r>
              <a:rPr lang="en-US" dirty="0" smtClean="0"/>
              <a:t>Conversation can replicate any GUI experience</a:t>
            </a:r>
          </a:p>
          <a:p>
            <a:r>
              <a:rPr lang="en-US" dirty="0" smtClean="0"/>
              <a:t>Facebook Messenger Platform</a:t>
            </a:r>
          </a:p>
          <a:p>
            <a:pPr lvl="1"/>
            <a:r>
              <a:rPr lang="en-US" dirty="0" smtClean="0"/>
              <a:t>Chat bots for Messenger</a:t>
            </a:r>
          </a:p>
          <a:p>
            <a:pPr lvl="1"/>
            <a:r>
              <a:rPr lang="en-US" dirty="0" smtClean="0"/>
              <a:t>Chat widgets for web</a:t>
            </a:r>
          </a:p>
          <a:p>
            <a:r>
              <a:rPr lang="en-US" dirty="0" smtClean="0"/>
              <a:t>Google </a:t>
            </a:r>
            <a:r>
              <a:rPr lang="en-US" dirty="0" err="1" smtClean="0"/>
              <a:t>Allo</a:t>
            </a:r>
            <a:endParaRPr lang="en-US" dirty="0" smtClean="0"/>
          </a:p>
          <a:p>
            <a:pPr lvl="1"/>
            <a:r>
              <a:rPr lang="en-US" dirty="0" smtClean="0"/>
              <a:t>Smart reply = machine learning/</a:t>
            </a:r>
            <a:r>
              <a:rPr lang="en-US" dirty="0" err="1" smtClean="0"/>
              <a:t>nlp</a:t>
            </a:r>
            <a:r>
              <a:rPr lang="en-US" dirty="0" smtClean="0"/>
              <a:t>/computer vision</a:t>
            </a:r>
          </a:p>
          <a:p>
            <a:r>
              <a:rPr lang="en-US" dirty="0" smtClean="0"/>
              <a:t>Amazon Echo</a:t>
            </a:r>
          </a:p>
          <a:p>
            <a:pPr lvl="1"/>
            <a:r>
              <a:rPr lang="en-US" dirty="0" smtClean="0"/>
              <a:t>Skills development</a:t>
            </a:r>
          </a:p>
        </p:txBody>
      </p:sp>
    </p:spTree>
    <p:extLst>
      <p:ext uri="{BB962C8B-B14F-4D97-AF65-F5344CB8AC3E}">
        <p14:creationId xmlns:p14="http://schemas.microsoft.com/office/powerpoint/2010/main" val="3373408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75496"/>
            <a:ext cx="10233800" cy="5201709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IoT Suite</a:t>
            </a:r>
          </a:p>
          <a:p>
            <a:pPr lvl="1"/>
            <a:r>
              <a:rPr lang="en-US" dirty="0">
                <a:hlinkClick r:id="rId3"/>
              </a:rPr>
              <a:t>https://azure.microsoft.com/en-us/develop/iot/starter-kits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IoT Hub</a:t>
            </a:r>
          </a:p>
          <a:p>
            <a:pPr lvl="1"/>
            <a:r>
              <a:rPr lang="en-US" dirty="0" smtClean="0"/>
              <a:t>IoT Gateway</a:t>
            </a:r>
          </a:p>
          <a:p>
            <a:r>
              <a:rPr lang="en-US" dirty="0" smtClean="0"/>
              <a:t>VM </a:t>
            </a:r>
            <a:r>
              <a:rPr lang="en-US" dirty="0" err="1" smtClean="0"/>
              <a:t>Scalesets</a:t>
            </a:r>
            <a:endParaRPr lang="en-US" dirty="0" smtClean="0"/>
          </a:p>
          <a:p>
            <a:r>
              <a:rPr lang="en-US" dirty="0" err="1" smtClean="0"/>
              <a:t>AzureStack</a:t>
            </a:r>
            <a:endParaRPr lang="en-US" dirty="0" smtClean="0"/>
          </a:p>
          <a:p>
            <a:r>
              <a:rPr lang="en-US" dirty="0" smtClean="0"/>
              <a:t>Container Service</a:t>
            </a:r>
          </a:p>
          <a:p>
            <a:r>
              <a:rPr lang="en-US" dirty="0" smtClean="0"/>
              <a:t>Service Fabric GA</a:t>
            </a:r>
          </a:p>
          <a:p>
            <a:pPr lvl="1"/>
            <a:r>
              <a:rPr lang="en-US" dirty="0" smtClean="0"/>
              <a:t>Package/deploy/manages scalable </a:t>
            </a:r>
            <a:r>
              <a:rPr lang="en-US" dirty="0" smtClean="0"/>
              <a:t>&amp; reliable </a:t>
            </a:r>
            <a:r>
              <a:rPr lang="en-US" dirty="0" err="1" smtClean="0"/>
              <a:t>microservices</a:t>
            </a:r>
            <a:endParaRPr lang="en-US" dirty="0" smtClean="0"/>
          </a:p>
          <a:p>
            <a:r>
              <a:rPr lang="en-US" dirty="0" smtClean="0"/>
              <a:t>Azure Functions</a:t>
            </a:r>
          </a:p>
          <a:p>
            <a:pPr lvl="1"/>
            <a:r>
              <a:rPr lang="en-US" dirty="0" err="1" smtClean="0"/>
              <a:t>Serverless</a:t>
            </a:r>
            <a:r>
              <a:rPr lang="en-US" dirty="0" smtClean="0"/>
              <a:t> compute</a:t>
            </a:r>
          </a:p>
          <a:p>
            <a:pPr lvl="1"/>
            <a:r>
              <a:rPr lang="en-US" dirty="0" smtClean="0"/>
              <a:t>Trigger on events in Azure + external events</a:t>
            </a:r>
          </a:p>
          <a:p>
            <a:pPr lvl="1"/>
            <a:r>
              <a:rPr lang="en-US" b="1" i="1" dirty="0" smtClean="0"/>
              <a:t>Pay per execution</a:t>
            </a:r>
            <a:r>
              <a:rPr lang="en-US" i="1" dirty="0" smtClean="0"/>
              <a:t> (based on execution time &amp; function space)</a:t>
            </a:r>
          </a:p>
          <a:p>
            <a:pPr lvl="1"/>
            <a:r>
              <a:rPr lang="en-US" dirty="0" smtClean="0"/>
              <a:t>Code in C#, Javascript, Python, PHP, Bash, Batch, PowerShell</a:t>
            </a:r>
          </a:p>
          <a:p>
            <a:pPr lvl="1"/>
            <a:r>
              <a:rPr lang="en-US" dirty="0" smtClean="0"/>
              <a:t>Expose as HTTP API endpoints (maybe Flow is built on this)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621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10 Anniversary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55575"/>
            <a:ext cx="10233800" cy="4351338"/>
          </a:xfrm>
        </p:spPr>
        <p:txBody>
          <a:bodyPr/>
          <a:lstStyle/>
          <a:p>
            <a:r>
              <a:rPr lang="en-US" dirty="0" smtClean="0"/>
              <a:t>Ink Space</a:t>
            </a:r>
          </a:p>
          <a:p>
            <a:r>
              <a:rPr lang="en-US" dirty="0" smtClean="0"/>
              <a:t>Bash (Windows Subsystem for Linux)</a:t>
            </a:r>
          </a:p>
          <a:p>
            <a:pPr lvl="1"/>
            <a:r>
              <a:rPr lang="en-US" dirty="0" smtClean="0"/>
              <a:t>Command line tools only</a:t>
            </a:r>
          </a:p>
          <a:p>
            <a:pPr lvl="1"/>
            <a:r>
              <a:rPr lang="en-US" dirty="0" smtClean="0"/>
              <a:t>64 bit only</a:t>
            </a:r>
          </a:p>
          <a:p>
            <a:r>
              <a:rPr lang="en-US" dirty="0" smtClean="0"/>
              <a:t>Improved Cortana</a:t>
            </a:r>
          </a:p>
          <a:p>
            <a:pPr lvl="1"/>
            <a:r>
              <a:rPr lang="en-US" dirty="0" smtClean="0"/>
              <a:t>Available on lock screen</a:t>
            </a:r>
          </a:p>
          <a:p>
            <a:pPr lvl="1"/>
            <a:r>
              <a:rPr lang="en-US" dirty="0" smtClean="0"/>
              <a:t>Integration with phone apps (Android &amp; iOS)</a:t>
            </a:r>
          </a:p>
          <a:p>
            <a:r>
              <a:rPr lang="en-US" dirty="0" smtClean="0"/>
              <a:t>Convert existing windows apps</a:t>
            </a:r>
          </a:p>
          <a:p>
            <a:r>
              <a:rPr lang="en-US" dirty="0" smtClean="0"/>
              <a:t>Windows 10 free upgrade offer ends 7/29/2016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37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23028"/>
            <a:ext cx="10233800" cy="5211598"/>
          </a:xfrm>
        </p:spPr>
        <p:txBody>
          <a:bodyPr>
            <a:normAutofit/>
          </a:bodyPr>
          <a:lstStyle/>
          <a:p>
            <a:r>
              <a:rPr lang="en-US" dirty="0" smtClean="0"/>
              <a:t>Graph API</a:t>
            </a:r>
          </a:p>
          <a:p>
            <a:pPr lvl="1"/>
            <a:r>
              <a:rPr lang="en-US" dirty="0">
                <a:hlinkClick r:id="rId3"/>
              </a:rPr>
              <a:t>http://graph.microsoft.io/en-us</a:t>
            </a:r>
            <a:r>
              <a:rPr lang="en-US" dirty="0" smtClean="0">
                <a:hlinkClick r:id="rId3"/>
              </a:rPr>
              <a:t>/</a:t>
            </a:r>
            <a:r>
              <a:rPr lang="en-US" dirty="0"/>
              <a:t> </a:t>
            </a:r>
            <a:endParaRPr lang="en-US" dirty="0"/>
          </a:p>
          <a:p>
            <a:r>
              <a:rPr lang="en-US" dirty="0" smtClean="0"/>
              <a:t>Office 365 Group Connectors GA</a:t>
            </a:r>
          </a:p>
          <a:p>
            <a:pPr lvl="1"/>
            <a:r>
              <a:rPr lang="en-US" dirty="0" smtClean="0"/>
              <a:t>Create conversations about objects that represent your services</a:t>
            </a:r>
          </a:p>
          <a:p>
            <a:pPr lvl="1"/>
            <a:r>
              <a:rPr lang="en-US" dirty="0" smtClean="0"/>
              <a:t>Users use familiar tools (Outlook) to have conversations about these objects (</a:t>
            </a:r>
            <a:r>
              <a:rPr lang="en-US" dirty="0" err="1" smtClean="0"/>
              <a:t>Zendesk</a:t>
            </a:r>
            <a:r>
              <a:rPr lang="en-US" dirty="0" smtClean="0"/>
              <a:t> example)</a:t>
            </a:r>
            <a:endParaRPr lang="en-US" dirty="0"/>
          </a:p>
          <a:p>
            <a:pPr lvl="1"/>
            <a:r>
              <a:rPr lang="en-US" dirty="0" smtClean="0"/>
              <a:t>Associate smart actions to objects that allow users to actions from within conversations</a:t>
            </a:r>
          </a:p>
          <a:p>
            <a:r>
              <a:rPr lang="en-US" dirty="0" smtClean="0"/>
              <a:t>Modern </a:t>
            </a:r>
            <a:r>
              <a:rPr lang="en-US" dirty="0"/>
              <a:t>Office </a:t>
            </a:r>
            <a:r>
              <a:rPr lang="en-US" dirty="0" err="1"/>
              <a:t>Addins</a:t>
            </a:r>
            <a:endParaRPr lang="en-US" dirty="0"/>
          </a:p>
          <a:p>
            <a:pPr lvl="1"/>
            <a:r>
              <a:rPr lang="en-US" dirty="0" smtClean="0"/>
              <a:t>XML Manifest</a:t>
            </a:r>
          </a:p>
          <a:p>
            <a:pPr lvl="1"/>
            <a:r>
              <a:rPr lang="en-US" dirty="0" smtClean="0"/>
              <a:t>Web Application (ex. Boomerang)</a:t>
            </a:r>
          </a:p>
        </p:txBody>
      </p:sp>
    </p:spTree>
    <p:extLst>
      <p:ext uri="{BB962C8B-B14F-4D97-AF65-F5344CB8AC3E}">
        <p14:creationId xmlns:p14="http://schemas.microsoft.com/office/powerpoint/2010/main" val="584393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298501"/>
            <a:ext cx="10233800" cy="4351338"/>
          </a:xfrm>
        </p:spPr>
        <p:txBody>
          <a:bodyPr/>
          <a:lstStyle/>
          <a:p>
            <a:r>
              <a:rPr lang="en-US" dirty="0" smtClean="0"/>
              <a:t>Build 2016 Videos on Channel 9 – </a:t>
            </a:r>
          </a:p>
          <a:p>
            <a:pPr lvl="1"/>
            <a:r>
              <a:rPr lang="en-US" dirty="0"/>
              <a:t>Adding Power BI Data Experiences to Your Applications</a:t>
            </a:r>
            <a:endParaRPr lang="en-US" dirty="0" smtClean="0"/>
          </a:p>
          <a:p>
            <a:pPr lvl="2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channel9.msdn.com/Events/Build/2016/B804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Integrating </a:t>
            </a:r>
            <a:r>
              <a:rPr lang="en-US" dirty="0"/>
              <a:t>Power BI into Your Own Applications – Featuring Real World </a:t>
            </a:r>
            <a:r>
              <a:rPr lang="en-US" dirty="0" smtClean="0"/>
              <a:t>Demos</a:t>
            </a:r>
          </a:p>
          <a:p>
            <a:pPr lvl="2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channel9.msdn.com/Events/Build/2016/T685</a:t>
            </a:r>
            <a:r>
              <a:rPr lang="en-US" dirty="0" smtClean="0"/>
              <a:t> </a:t>
            </a:r>
            <a:endParaRPr lang="en-US" dirty="0"/>
          </a:p>
          <a:p>
            <a:pPr lvl="1"/>
            <a:r>
              <a:rPr lang="en-US" dirty="0" smtClean="0"/>
              <a:t>Developing </a:t>
            </a:r>
            <a:r>
              <a:rPr lang="en-US" dirty="0"/>
              <a:t>Custom Visuals for Power BI– Deep </a:t>
            </a:r>
            <a:r>
              <a:rPr lang="en-US" dirty="0" smtClean="0"/>
              <a:t>Dive</a:t>
            </a:r>
          </a:p>
          <a:p>
            <a:pPr lvl="2"/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channel9.msdn.com/Events/Build/2016/P434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96092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– Visuals Gallery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276985"/>
            <a:ext cx="10233800" cy="4351338"/>
          </a:xfrm>
        </p:spPr>
        <p:txBody>
          <a:bodyPr/>
          <a:lstStyle/>
          <a:p>
            <a:r>
              <a:rPr lang="en-US" dirty="0" smtClean="0"/>
              <a:t>Download and use additional visuals, developed by the community</a:t>
            </a:r>
          </a:p>
          <a:p>
            <a:r>
              <a:rPr lang="en-US" dirty="0">
                <a:hlinkClick r:id="rId2"/>
              </a:rPr>
              <a:t>https://app.powerbi.com/visuals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55341" y="2281721"/>
            <a:ext cx="6309201" cy="44481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7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– Custom Visuals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7287" y="1363046"/>
            <a:ext cx="6961664" cy="4351338"/>
          </a:xfrm>
        </p:spPr>
        <p:txBody>
          <a:bodyPr/>
          <a:lstStyle/>
          <a:p>
            <a:r>
              <a:rPr lang="en-US" dirty="0" smtClean="0"/>
              <a:t>Develop your own visuals and share them with the community</a:t>
            </a:r>
          </a:p>
          <a:p>
            <a:r>
              <a:rPr lang="en-US" dirty="0" smtClean="0"/>
              <a:t>Framework and code is available on GitHub</a:t>
            </a:r>
          </a:p>
          <a:p>
            <a:r>
              <a:rPr lang="en-US" dirty="0">
                <a:hlinkClick r:id="rId2"/>
              </a:rPr>
              <a:t>https://powerbi.microsoft.com/custom-visuals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github.com/Microsoft/PowerBI-visuals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18951" y="1383095"/>
            <a:ext cx="4888642" cy="53826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44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Embedded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099" y="1255470"/>
            <a:ext cx="10233800" cy="4351338"/>
          </a:xfrm>
        </p:spPr>
        <p:txBody>
          <a:bodyPr/>
          <a:lstStyle/>
          <a:p>
            <a:r>
              <a:rPr lang="en-US" dirty="0"/>
              <a:t>embed a report into an </a:t>
            </a:r>
            <a:r>
              <a:rPr lang="en-US" dirty="0" smtClean="0"/>
              <a:t>app, using a REST API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8337" y="1690688"/>
            <a:ext cx="8955323" cy="508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3095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Embedded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276985"/>
            <a:ext cx="10233800" cy="4351338"/>
          </a:xfrm>
        </p:spPr>
        <p:txBody>
          <a:bodyPr/>
          <a:lstStyle/>
          <a:p>
            <a:r>
              <a:rPr lang="en-US" dirty="0"/>
              <a:t>uses an </a:t>
            </a:r>
            <a:r>
              <a:rPr lang="en-US" dirty="0" err="1"/>
              <a:t>IFrame</a:t>
            </a:r>
            <a:r>
              <a:rPr lang="en-US" dirty="0"/>
              <a:t> in the browser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30710" y="1690688"/>
            <a:ext cx="9130579" cy="5019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729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Pandora //build/ 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Mark Sengamalay</a:t>
            </a:r>
          </a:p>
          <a:p>
            <a:r>
              <a:rPr lang="en-US" dirty="0" smtClean="0"/>
              <a:t>Phillip Kennedy</a:t>
            </a:r>
          </a:p>
          <a:p>
            <a:r>
              <a:rPr lang="en-US" dirty="0" smtClean="0"/>
              <a:t>Eric Rubin</a:t>
            </a:r>
          </a:p>
          <a:p>
            <a:r>
              <a:rPr lang="en-US" dirty="0" smtClean="0"/>
              <a:t>Stan Bice</a:t>
            </a:r>
          </a:p>
          <a:p>
            <a:r>
              <a:rPr lang="en-US" dirty="0" smtClean="0"/>
              <a:t>Todd Steele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37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Embedded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41531"/>
            <a:ext cx="10233800" cy="4351338"/>
          </a:xfrm>
        </p:spPr>
        <p:txBody>
          <a:bodyPr/>
          <a:lstStyle/>
          <a:p>
            <a:r>
              <a:rPr lang="en-US" dirty="0"/>
              <a:t>cache the data to keep costs down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88032" y="1785769"/>
            <a:ext cx="9215935" cy="495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6602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2029" y="1353343"/>
            <a:ext cx="9369741" cy="5295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8417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63046"/>
            <a:ext cx="10233800" cy="4351338"/>
          </a:xfrm>
        </p:spPr>
        <p:txBody>
          <a:bodyPr/>
          <a:lstStyle/>
          <a:p>
            <a:r>
              <a:rPr lang="en-US" dirty="0" smtClean="0"/>
              <a:t>Build 2016 Videos on Channel 9 –</a:t>
            </a:r>
          </a:p>
          <a:p>
            <a:pPr lvl="1"/>
            <a:r>
              <a:rPr lang="en-US" dirty="0"/>
              <a:t>Delivering Applications at Scale with </a:t>
            </a:r>
            <a:r>
              <a:rPr lang="en-US" dirty="0" err="1"/>
              <a:t>DocumentDB</a:t>
            </a:r>
            <a:r>
              <a:rPr lang="en-US" dirty="0"/>
              <a:t>, Azure's NoSQL Document Database</a:t>
            </a:r>
          </a:p>
          <a:p>
            <a:pPr lvl="2"/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channel9.msdn.com/Events/Build/2016/B840</a:t>
            </a:r>
            <a:r>
              <a:rPr lang="en-US" dirty="0" smtClean="0"/>
              <a:t> </a:t>
            </a:r>
          </a:p>
          <a:p>
            <a:pPr lvl="1"/>
            <a:r>
              <a:rPr lang="en-US" dirty="0"/>
              <a:t>Modeling Data for NoSQL Document </a:t>
            </a:r>
            <a:r>
              <a:rPr lang="en-US" dirty="0" smtClean="0"/>
              <a:t>Databases</a:t>
            </a:r>
          </a:p>
          <a:p>
            <a:pPr lvl="2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channel9.msdn.com/Events/Build/2016/P468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9349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 smtClean="0"/>
              <a:t> – Case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30773"/>
            <a:ext cx="10233800" cy="4351338"/>
          </a:xfrm>
        </p:spPr>
        <p:txBody>
          <a:bodyPr/>
          <a:lstStyle/>
          <a:p>
            <a:r>
              <a:rPr lang="en-US" dirty="0" smtClean="0"/>
              <a:t>Used by the #1 app on the iTunes </a:t>
            </a:r>
            <a:r>
              <a:rPr lang="en-US" dirty="0"/>
              <a:t>A</a:t>
            </a:r>
            <a:r>
              <a:rPr lang="en-US" dirty="0" smtClean="0"/>
              <a:t>pp </a:t>
            </a:r>
            <a:r>
              <a:rPr lang="en-US" dirty="0"/>
              <a:t>S</a:t>
            </a:r>
            <a:r>
              <a:rPr lang="en-US" dirty="0" smtClean="0"/>
              <a:t>tore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0429" y="1753029"/>
            <a:ext cx="8246177" cy="48947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8100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DocumentDB</a:t>
            </a:r>
            <a:r>
              <a:rPr lang="en-US" dirty="0" smtClean="0"/>
              <a:t> – Backend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09258"/>
            <a:ext cx="10233800" cy="4351338"/>
          </a:xfrm>
        </p:spPr>
        <p:txBody>
          <a:bodyPr/>
          <a:lstStyle/>
          <a:p>
            <a:r>
              <a:rPr lang="en-US" dirty="0" smtClean="0"/>
              <a:t>Using the right tool for the right job</a:t>
            </a:r>
          </a:p>
          <a:p>
            <a:r>
              <a:rPr lang="en-US" dirty="0" smtClean="0"/>
              <a:t>Choose the tools for performance</a:t>
            </a:r>
          </a:p>
          <a:p>
            <a:r>
              <a:rPr lang="en-US" dirty="0" smtClean="0"/>
              <a:t>With non-structured data, relational database schemas creates difficulties for scalability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59395" y="2780646"/>
            <a:ext cx="6601894" cy="3910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3602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 smtClean="0"/>
              <a:t> -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52289"/>
            <a:ext cx="10233800" cy="4351338"/>
          </a:xfrm>
        </p:spPr>
        <p:txBody>
          <a:bodyPr/>
          <a:lstStyle/>
          <a:p>
            <a:r>
              <a:rPr lang="en-US" dirty="0" smtClean="0"/>
              <a:t>Use techniques to scale the data:</a:t>
            </a:r>
          </a:p>
          <a:p>
            <a:pPr lvl="1"/>
            <a:r>
              <a:rPr lang="en-US" dirty="0" smtClean="0"/>
              <a:t>Partitions</a:t>
            </a:r>
          </a:p>
          <a:p>
            <a:pPr lvl="1"/>
            <a:r>
              <a:rPr lang="en-US" dirty="0" smtClean="0"/>
              <a:t>Secondary indexes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6691" y="2279848"/>
            <a:ext cx="7401377" cy="449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9444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 smtClean="0"/>
              <a:t> -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20016"/>
            <a:ext cx="10233800" cy="4351338"/>
          </a:xfrm>
        </p:spPr>
        <p:txBody>
          <a:bodyPr/>
          <a:lstStyle/>
          <a:p>
            <a:r>
              <a:rPr lang="en-US" dirty="0" smtClean="0"/>
              <a:t>Design the data and API calls to utilize the scalability features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9357" y="2250793"/>
            <a:ext cx="7333286" cy="436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362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/>
              <a:t> </a:t>
            </a:r>
            <a:r>
              <a:rPr lang="en-US" dirty="0" smtClean="0"/>
              <a:t>-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220" y="1453994"/>
            <a:ext cx="9069360" cy="5261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6195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20016"/>
            <a:ext cx="10233800" cy="4351338"/>
          </a:xfrm>
        </p:spPr>
        <p:txBody>
          <a:bodyPr/>
          <a:lstStyle/>
          <a:p>
            <a:r>
              <a:rPr lang="en-US" dirty="0" smtClean="0"/>
              <a:t>Build 2016 Videos on Channel 9 –</a:t>
            </a:r>
          </a:p>
          <a:p>
            <a:pPr lvl="1"/>
            <a:r>
              <a:rPr lang="nn-NO" dirty="0"/>
              <a:t>Maps: Microsoft’s Modern Mapping </a:t>
            </a:r>
            <a:r>
              <a:rPr lang="nn-NO" dirty="0" smtClean="0"/>
              <a:t>Platform</a:t>
            </a:r>
          </a:p>
          <a:p>
            <a:pPr lvl="2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channel9.msdn.com/Events/Build/2016/B867</a:t>
            </a:r>
            <a:r>
              <a:rPr lang="en-US" dirty="0" smtClean="0"/>
              <a:t> 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7155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 – V8 SDK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Lots of improvements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1937" y="1362319"/>
            <a:ext cx="6943672" cy="539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179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4067" y="991659"/>
            <a:ext cx="5715000" cy="4672542"/>
          </a:xfrm>
        </p:spPr>
        <p:txBody>
          <a:bodyPr>
            <a:normAutofit/>
          </a:bodyPr>
          <a:lstStyle/>
          <a:p>
            <a:r>
              <a:rPr lang="en-US" sz="9600" dirty="0" smtClean="0"/>
              <a:t>Xamarin is Free!!!!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3141901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 – V8 Key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41531"/>
            <a:ext cx="10233800" cy="4351338"/>
          </a:xfrm>
        </p:spPr>
        <p:txBody>
          <a:bodyPr/>
          <a:lstStyle/>
          <a:p>
            <a:r>
              <a:rPr lang="en-US" dirty="0" smtClean="0"/>
              <a:t>Blue – V7 key features</a:t>
            </a:r>
          </a:p>
          <a:p>
            <a:r>
              <a:rPr lang="en-US" dirty="0" smtClean="0"/>
              <a:t>Green – V8 key features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9847" y="1582304"/>
            <a:ext cx="6803851" cy="516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2846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 – Call to 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848" y="1485900"/>
            <a:ext cx="7012104" cy="5284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3406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Interesting </a:t>
            </a:r>
            <a:r>
              <a:rPr lang="en-US" dirty="0" smtClean="0"/>
              <a:t>Things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Xbox Dev Mode</a:t>
            </a:r>
          </a:p>
          <a:p>
            <a:r>
              <a:rPr lang="en-US" dirty="0" smtClean="0"/>
              <a:t>Desktop App </a:t>
            </a:r>
            <a:r>
              <a:rPr lang="en-US" dirty="0" smtClean="0"/>
              <a:t>Converter</a:t>
            </a:r>
          </a:p>
          <a:p>
            <a:pPr lvl="1"/>
            <a:r>
              <a:rPr lang="en-US" dirty="0" smtClean="0"/>
              <a:t>Convert Win32 apps to Universal Windows Platform</a:t>
            </a:r>
            <a:endParaRPr lang="en-US" dirty="0" smtClean="0"/>
          </a:p>
          <a:p>
            <a:r>
              <a:rPr lang="en-US" dirty="0" err="1" smtClean="0"/>
              <a:t>Hololens</a:t>
            </a:r>
            <a:endParaRPr lang="en-US" dirty="0" smtClean="0"/>
          </a:p>
          <a:p>
            <a:pPr lvl="1"/>
            <a:r>
              <a:rPr lang="en-US" dirty="0" smtClean="0"/>
              <a:t>Yes it’s a thing but the lines were way too long for me to deal with</a:t>
            </a:r>
            <a:endParaRPr lang="en-US" dirty="0" smtClean="0"/>
          </a:p>
          <a:p>
            <a:r>
              <a:rPr lang="en-US" dirty="0" smtClean="0"/>
              <a:t>Azure IoT starter kits</a:t>
            </a:r>
          </a:p>
          <a:p>
            <a:r>
              <a:rPr lang="en-US" dirty="0" err="1" smtClean="0"/>
              <a:t>HockeyApp</a:t>
            </a:r>
            <a:endParaRPr lang="en-US" dirty="0" smtClean="0"/>
          </a:p>
          <a:p>
            <a:r>
              <a:rPr lang="en-US" dirty="0" smtClean="0"/>
              <a:t>Azure Resource Manager</a:t>
            </a:r>
          </a:p>
          <a:p>
            <a:r>
              <a:rPr lang="en-US" dirty="0" smtClean="0"/>
              <a:t>Server 2016 / Nano 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712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Slides and notes </a:t>
            </a:r>
            <a:r>
              <a:rPr lang="en-US" dirty="0"/>
              <a:t>available online at </a:t>
            </a:r>
            <a:r>
              <a:rPr lang="en-US" dirty="0">
                <a:hlinkClick r:id="rId2"/>
              </a:rPr>
              <a:t>http</a:t>
            </a:r>
            <a:r>
              <a:rPr lang="en-US">
                <a:hlinkClick r:id="rId2"/>
              </a:rPr>
              <a:t>://</a:t>
            </a:r>
            <a:r>
              <a:rPr lang="en-US" smtClean="0">
                <a:hlinkClick r:id="rId2"/>
              </a:rPr>
              <a:t>bit.ly/baltomsdn201605</a:t>
            </a:r>
            <a:r>
              <a:rPr lang="en-US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469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Xamarin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563157"/>
            <a:ext cx="10233800" cy="4871509"/>
          </a:xfrm>
        </p:spPr>
        <p:txBody>
          <a:bodyPr/>
          <a:lstStyle/>
          <a:p>
            <a:r>
              <a:rPr lang="en-US" dirty="0" smtClean="0"/>
              <a:t>Free for all versions of Visual Studio</a:t>
            </a:r>
          </a:p>
          <a:p>
            <a:r>
              <a:rPr lang="en-US" dirty="0" smtClean="0"/>
              <a:t>Open Source</a:t>
            </a:r>
          </a:p>
          <a:p>
            <a:r>
              <a:rPr lang="en-US" dirty="0" smtClean="0"/>
              <a:t>MIT License</a:t>
            </a:r>
          </a:p>
          <a:p>
            <a:r>
              <a:rPr lang="en-US" dirty="0" smtClean="0"/>
              <a:t>iOS Emulator for Visual Studio</a:t>
            </a:r>
          </a:p>
          <a:p>
            <a:r>
              <a:rPr lang="en-US" dirty="0" smtClean="0"/>
              <a:t>Xamarin joins the .NET Foundation</a:t>
            </a:r>
          </a:p>
          <a:p>
            <a:r>
              <a:rPr lang="en-US" dirty="0"/>
              <a:t>Workbooks (</a:t>
            </a:r>
            <a:r>
              <a:rPr lang="en-US" dirty="0">
                <a:hlinkClick r:id="rId3"/>
              </a:rPr>
              <a:t>https://developer.xamarin.com/guides/cross-platform/workbooks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)</a:t>
            </a:r>
          </a:p>
          <a:p>
            <a:r>
              <a:rPr lang="en-US" dirty="0"/>
              <a:t>Inspector (</a:t>
            </a:r>
            <a:r>
              <a:rPr lang="en-US" dirty="0">
                <a:hlinkClick r:id="rId4"/>
              </a:rPr>
              <a:t>https://developer.xamarin.com/guides/cross-platform/inspector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295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4067" y="991659"/>
            <a:ext cx="5715000" cy="4672542"/>
          </a:xfrm>
        </p:spPr>
        <p:txBody>
          <a:bodyPr>
            <a:normAutofit/>
          </a:bodyPr>
          <a:lstStyle/>
          <a:p>
            <a:r>
              <a:rPr lang="en-US" sz="9600" dirty="0" smtClean="0"/>
              <a:t>Xamarin is Free!!!!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736624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&amp; ASP.NET Core 1.0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RC2 available now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ooling is considered as “preview 1”</a:t>
            </a:r>
            <a:endParaRPr lang="en-US" dirty="0"/>
          </a:p>
          <a:p>
            <a:r>
              <a:rPr lang="en-US" dirty="0" smtClean="0"/>
              <a:t>RTM by end of June</a:t>
            </a:r>
          </a:p>
          <a:p>
            <a:pPr lvl="1"/>
            <a:r>
              <a:rPr lang="en-US" dirty="0" smtClean="0"/>
              <a:t>Tooling will be considered “preview 2”</a:t>
            </a:r>
            <a:endParaRPr lang="en-US" dirty="0"/>
          </a:p>
          <a:p>
            <a:r>
              <a:rPr lang="en-US" dirty="0" smtClean="0"/>
              <a:t>Tooling will RTM with Visual Studio “15”</a:t>
            </a:r>
          </a:p>
          <a:p>
            <a:pPr lvl="1"/>
            <a:r>
              <a:rPr lang="en-US" dirty="0" smtClean="0"/>
              <a:t>Preview 2 available </a:t>
            </a:r>
            <a:r>
              <a:rPr lang="en-US" dirty="0"/>
              <a:t>at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www.visualstudio.com/downloads/visual-studio-next-downloads-vs</a:t>
            </a:r>
            <a:r>
              <a:rPr lang="en-US" dirty="0" smtClean="0"/>
              <a:t> </a:t>
            </a:r>
          </a:p>
          <a:p>
            <a:r>
              <a:rPr lang="en-US" dirty="0">
                <a:hlinkClick r:id="rId4"/>
              </a:rPr>
              <a:t>http://dot.net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dirty="0" smtClean="0"/>
              <a:t>Side by side installations</a:t>
            </a:r>
          </a:p>
        </p:txBody>
      </p:sp>
    </p:spTree>
    <p:extLst>
      <p:ext uri="{BB962C8B-B14F-4D97-AF65-F5344CB8AC3E}">
        <p14:creationId xmlns:p14="http://schemas.microsoft.com/office/powerpoint/2010/main" val="301094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1.0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.NET on all platforms</a:t>
            </a:r>
          </a:p>
          <a:p>
            <a:pPr lvl="1"/>
            <a:r>
              <a:rPr lang="en-US" dirty="0" smtClean="0"/>
              <a:t>Windows, Linux, OS X</a:t>
            </a:r>
          </a:p>
          <a:p>
            <a:pPr lvl="1"/>
            <a:r>
              <a:rPr lang="en-US" dirty="0" smtClean="0"/>
              <a:t>Android &amp; iOS (Xamarin)</a:t>
            </a:r>
          </a:p>
          <a:p>
            <a:r>
              <a:rPr lang="en-US" dirty="0" smtClean="0"/>
              <a:t>.NET on all devices</a:t>
            </a:r>
          </a:p>
          <a:p>
            <a:pPr lvl="1"/>
            <a:r>
              <a:rPr lang="en-US" dirty="0" smtClean="0"/>
              <a:t>Raspberry Pi/Arduino </a:t>
            </a:r>
            <a:r>
              <a:rPr lang="en-US" dirty="0" smtClean="0">
                <a:sym typeface="Wingdings" panose="05000000000000000000" pitchFamily="2" charset="2"/>
              </a:rPr>
              <a:t> 32 core/448GB RAM (GS5 VM)  distributed cluster (Azure Service </a:t>
            </a:r>
            <a:r>
              <a:rPr lang="en-US" dirty="0">
                <a:sym typeface="Wingdings" panose="05000000000000000000" pitchFamily="2" charset="2"/>
              </a:rPr>
              <a:t>F</a:t>
            </a:r>
            <a:r>
              <a:rPr lang="en-US" dirty="0" smtClean="0">
                <a:sym typeface="Wingdings" panose="05000000000000000000" pitchFamily="2" charset="2"/>
              </a:rPr>
              <a:t>abric/Akka)</a:t>
            </a:r>
            <a:endParaRPr lang="en-US" dirty="0" smtClean="0"/>
          </a:p>
          <a:p>
            <a:r>
              <a:rPr lang="en-US" dirty="0" smtClean="0"/>
              <a:t>.NET </a:t>
            </a:r>
            <a:r>
              <a:rPr lang="en-US" dirty="0"/>
              <a:t>on any </a:t>
            </a:r>
            <a:r>
              <a:rPr lang="en-US" dirty="0" smtClean="0"/>
              <a:t>cloud</a:t>
            </a:r>
          </a:p>
          <a:p>
            <a:pPr lvl="1"/>
            <a:r>
              <a:rPr lang="en-US" dirty="0" smtClean="0"/>
              <a:t>Azure</a:t>
            </a:r>
            <a:r>
              <a:rPr lang="en-US" dirty="0"/>
              <a:t>, EC2, GDE, </a:t>
            </a:r>
            <a:r>
              <a:rPr lang="en-US" dirty="0" smtClean="0"/>
              <a:t>Docker, OpenStack</a:t>
            </a:r>
            <a:endParaRPr lang="en-US" dirty="0"/>
          </a:p>
          <a:p>
            <a:pPr lvl="1"/>
            <a:r>
              <a:rPr lang="en-US" dirty="0"/>
              <a:t>Also – Docker on Windows</a:t>
            </a:r>
            <a:r>
              <a:rPr lang="en-US" dirty="0" smtClean="0"/>
              <a:t>!!! Woo </a:t>
            </a:r>
            <a:r>
              <a:rPr lang="en-US" dirty="0" err="1" smtClean="0"/>
              <a:t>hoo</a:t>
            </a:r>
            <a:r>
              <a:rPr lang="en-US" dirty="0" smtClean="0"/>
              <a:t>!!!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571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1.0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71430" y="1436158"/>
            <a:ext cx="8849140" cy="486304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3933" y="6426200"/>
            <a:ext cx="47497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http://www.hanselman.com/blog/AnUpdateOnASPNETCore10RC2.aspx</a:t>
            </a:r>
          </a:p>
        </p:txBody>
      </p:sp>
    </p:spTree>
    <p:extLst>
      <p:ext uri="{BB962C8B-B14F-4D97-AF65-F5344CB8AC3E}">
        <p14:creationId xmlns:p14="http://schemas.microsoft.com/office/powerpoint/2010/main" val="2860464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ASP.NET Core 1.0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303381"/>
            <a:ext cx="10233800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Built on a new .NET Execution Environment (DNX)</a:t>
            </a:r>
          </a:p>
          <a:p>
            <a:r>
              <a:rPr lang="en-US" dirty="0" smtClean="0"/>
              <a:t>Runs on framework 4.6 &amp; Core 1.0</a:t>
            </a:r>
          </a:p>
          <a:p>
            <a:pPr lvl="1"/>
            <a:r>
              <a:rPr lang="en-US" dirty="0"/>
              <a:t>Completely OSS when running on .NET Core </a:t>
            </a:r>
            <a:r>
              <a:rPr lang="en-US" dirty="0" smtClean="0"/>
              <a:t>1.0</a:t>
            </a:r>
          </a:p>
          <a:p>
            <a:r>
              <a:rPr lang="en-US" dirty="0" smtClean="0"/>
              <a:t>Unified controller classes</a:t>
            </a:r>
          </a:p>
          <a:p>
            <a:r>
              <a:rPr lang="en-US" dirty="0" smtClean="0"/>
              <a:t>Modular, composable middleware</a:t>
            </a:r>
          </a:p>
          <a:p>
            <a:pPr lvl="1"/>
            <a:r>
              <a:rPr lang="en-US" dirty="0" smtClean="0"/>
              <a:t>Routes can include only necessary support modules (think non visible)</a:t>
            </a:r>
          </a:p>
          <a:p>
            <a:r>
              <a:rPr lang="en-US" dirty="0" smtClean="0"/>
              <a:t>Includes support for package managers other that NuGet (Bower, NPM)</a:t>
            </a:r>
          </a:p>
          <a:p>
            <a:r>
              <a:rPr lang="en-US" dirty="0" smtClean="0"/>
              <a:t>Event bindings for build tasks (Gulp)</a:t>
            </a:r>
          </a:p>
          <a:p>
            <a:r>
              <a:rPr lang="en-US" dirty="0" smtClean="0"/>
              <a:t>Tag helpers simplify markup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417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4551"/>
      </a:dk2>
      <a:lt2>
        <a:srgbClr val="F2ACD2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Depth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3016C5A4-E631-4977-A608-ACFB475526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10869</TotalTime>
  <Words>1063</Words>
  <Application>Microsoft Office PowerPoint</Application>
  <PresentationFormat>Widescreen</PresentationFormat>
  <Paragraphs>212</Paragraphs>
  <Slides>33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Corbel</vt:lpstr>
      <vt:lpstr>Wingdings</vt:lpstr>
      <vt:lpstr>Depth</vt:lpstr>
      <vt:lpstr>Microsoft //build/ 2016 </vt:lpstr>
      <vt:lpstr>Pandora //build/ Team</vt:lpstr>
      <vt:lpstr>Xamarin is Free!!!!</vt:lpstr>
      <vt:lpstr>Xamarin Tools</vt:lpstr>
      <vt:lpstr>Xamarin is Free!!!!</vt:lpstr>
      <vt:lpstr>.NET Core &amp; ASP.NET Core 1.0</vt:lpstr>
      <vt:lpstr>.NET Core 1.0</vt:lpstr>
      <vt:lpstr>.NET Core 1.0</vt:lpstr>
      <vt:lpstr>ASP.NET Core 1.0</vt:lpstr>
      <vt:lpstr>Cortana Intelligence Suite</vt:lpstr>
      <vt:lpstr>Bots all the Things!</vt:lpstr>
      <vt:lpstr>Azure</vt:lpstr>
      <vt:lpstr>Windows 10 Anniversary</vt:lpstr>
      <vt:lpstr>Office</vt:lpstr>
      <vt:lpstr>Power BI</vt:lpstr>
      <vt:lpstr>Power BI – Visuals Gallery</vt:lpstr>
      <vt:lpstr>Power BI – Custom Visuals</vt:lpstr>
      <vt:lpstr>Power BI - Embedded</vt:lpstr>
      <vt:lpstr>Power BI - Embedded</vt:lpstr>
      <vt:lpstr>Power BI - Embedded</vt:lpstr>
      <vt:lpstr>Power BI - Resources</vt:lpstr>
      <vt:lpstr>DocumentDB</vt:lpstr>
      <vt:lpstr>DocumentDB – Case Study</vt:lpstr>
      <vt:lpstr>DocumentDB – Backend Architecture</vt:lpstr>
      <vt:lpstr>DocumentDB - Scalability</vt:lpstr>
      <vt:lpstr>DocumentDB - Scalability</vt:lpstr>
      <vt:lpstr>DocumentDB - Resources</vt:lpstr>
      <vt:lpstr>Bing Maps</vt:lpstr>
      <vt:lpstr>Bing Maps – V8 SDK</vt:lpstr>
      <vt:lpstr>Bing Maps – V8 Key Features</vt:lpstr>
      <vt:lpstr>Bing Maps – Call to Action</vt:lpstr>
      <vt:lpstr>More Interesting Things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Great UI Design</dc:title>
  <dc:creator>Matt Burleigh</dc:creator>
  <cp:lastModifiedBy>Matt Burleigh</cp:lastModifiedBy>
  <cp:revision>151</cp:revision>
  <dcterms:created xsi:type="dcterms:W3CDTF">2015-11-10T18:13:20Z</dcterms:created>
  <dcterms:modified xsi:type="dcterms:W3CDTF">2016-05-23T21:35:07Z</dcterms:modified>
</cp:coreProperties>
</file>